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8" r:id="rId1"/>
  </p:sldMasterIdLst>
  <p:sldIdLst>
    <p:sldId id="256" r:id="rId2"/>
    <p:sldId id="380" r:id="rId3"/>
    <p:sldId id="390" r:id="rId4"/>
    <p:sldId id="381" r:id="rId5"/>
    <p:sldId id="393" r:id="rId6"/>
    <p:sldId id="383" r:id="rId7"/>
    <p:sldId id="384" r:id="rId8"/>
    <p:sldId id="385" r:id="rId9"/>
    <p:sldId id="395" r:id="rId10"/>
    <p:sldId id="401" r:id="rId11"/>
    <p:sldId id="396" r:id="rId12"/>
    <p:sldId id="397" r:id="rId13"/>
    <p:sldId id="398" r:id="rId14"/>
    <p:sldId id="402" r:id="rId15"/>
    <p:sldId id="403" r:id="rId16"/>
    <p:sldId id="399" r:id="rId17"/>
    <p:sldId id="394" r:id="rId18"/>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69" d="100"/>
          <a:sy n="69" d="100"/>
        </p:scale>
        <p:origin x="69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tr-TR" smtClean="0"/>
              <a:t>Asıl başlık stili için tıklatın</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tıklayın</a:t>
            </a:r>
            <a:endParaRPr lang="en-US" dirty="0"/>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696426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nchor="ct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727607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tr-TR" smtClean="0"/>
              <a:t>Asıl başlık stili için tıklatın</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424802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40226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977377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100126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51831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tr-TR" smtClean="0"/>
              <a:t>Asıl başlık stili için tıklatın</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357074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tr-TR" smtClean="0"/>
              <a:t>Asıl başlık stili için tıklatın</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a:xfrm>
            <a:off x="6399212" y="5883275"/>
            <a:ext cx="914400" cy="365125"/>
          </a:xfrm>
        </p:spPr>
        <p:txBody>
          <a:bodyPr/>
          <a:lstStyle/>
          <a:p>
            <a:fld id="{9C6F7165-3F3F-4AEF-90AD-61FBA5020117}" type="datetimeFigureOut">
              <a:rPr lang="tr-TR" smtClean="0"/>
              <a:pPr/>
              <a:t>18.12.2024</a:t>
            </a:fld>
            <a:endParaRPr lang="tr-TR"/>
          </a:p>
        </p:txBody>
      </p:sp>
      <p:sp>
        <p:nvSpPr>
          <p:cNvPr id="6" name="Footer Placeholder 5"/>
          <p:cNvSpPr>
            <a:spLocks noGrp="1"/>
          </p:cNvSpPr>
          <p:nvPr>
            <p:ph type="ftr" sz="quarter" idx="11"/>
          </p:nvPr>
        </p:nvSpPr>
        <p:spPr>
          <a:xfrm>
            <a:off x="1141412" y="5883275"/>
            <a:ext cx="5105400" cy="365125"/>
          </a:xfrm>
        </p:spPr>
        <p:txBody>
          <a:bodyPr/>
          <a:lstStyle/>
          <a:p>
            <a:endParaRPr lang="tr-TR"/>
          </a:p>
        </p:txBody>
      </p:sp>
      <p:sp>
        <p:nvSpPr>
          <p:cNvPr id="7" name="Slide Number Placeholder 6"/>
          <p:cNvSpPr>
            <a:spLocks noGrp="1"/>
          </p:cNvSpPr>
          <p:nvPr>
            <p:ph type="sldNum" sz="quarter" idx="12"/>
          </p:nvPr>
        </p:nvSpPr>
        <p:spPr>
          <a:xfrm>
            <a:off x="10742612" y="5883275"/>
            <a:ext cx="322567" cy="365125"/>
          </a:xfrm>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277793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648446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tr-TR" smtClean="0"/>
              <a:t>Asıl başlık stili için tıklatın</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3456382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4836488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tr-TR" smtClean="0"/>
              <a:t>Asıl başlık stili için tıklatın</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528347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tr-TR" smtClean="0"/>
              <a:t>Asıl metin stillerini düzenle</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449775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tr-TR" smtClean="0"/>
              <a:t>Asıl başlık stili için tıklatın</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tr-TR" smtClean="0"/>
              <a:t>Asıl metin stillerini düzenle</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956554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887062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892920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9C6F7165-3F3F-4AEF-90AD-61FBA5020117}" type="datetimeFigureOut">
              <a:rPr lang="tr-TR" smtClean="0"/>
              <a:pPr/>
              <a:t>18.12.2024</a:t>
            </a:fld>
            <a:endParaRPr lang="tr-TR"/>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tr-TR"/>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2007568584"/>
      </p:ext>
    </p:extLst>
  </p:cSld>
  <p:clrMap bg1="dk1" tx1="lt1" bg2="dk2" tx2="lt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569660"/>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Hayvan Islahı ve Genetik Uygulama ve Araştırma Merkezi</a:t>
            </a:r>
          </a:p>
          <a:p>
            <a:pPr algn="ctr"/>
            <a:r>
              <a:rPr lang="tr-TR" sz="3200" b="1" dirty="0" smtClean="0">
                <a:solidFill>
                  <a:schemeClr val="tx1">
                    <a:lumMod val="85000"/>
                    <a:lumOff val="15000"/>
                  </a:schemeClr>
                </a:solidFill>
                <a:latin typeface="Montserrat Alternates" panose="00000500000000000000" pitchFamily="50" charset="-94"/>
              </a:rPr>
              <a:t>2024 Yılı Brifing Sunumu</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1943619" y="776967"/>
            <a:ext cx="9205349" cy="369332"/>
          </a:xfrm>
          <a:prstGeom prst="rect">
            <a:avLst/>
          </a:prstGeom>
          <a:noFill/>
        </p:spPr>
        <p:txBody>
          <a:bodyPr wrap="square" rtlCol="0">
            <a:spAutoFit/>
          </a:bodyPr>
          <a:lstStyle/>
          <a:p>
            <a:r>
              <a:rPr lang="tr-TR" b="1" dirty="0" smtClean="0"/>
              <a:t>KURULUŞ</a:t>
            </a:r>
            <a:endParaRPr lang="tr-TR" b="1" dirty="0"/>
          </a:p>
        </p:txBody>
      </p:sp>
      <p:sp>
        <p:nvSpPr>
          <p:cNvPr id="2" name="Dikdörtgen 1"/>
          <p:cNvSpPr/>
          <p:nvPr/>
        </p:nvSpPr>
        <p:spPr>
          <a:xfrm>
            <a:off x="1803632" y="1654255"/>
            <a:ext cx="8967831" cy="4524315"/>
          </a:xfrm>
          <a:prstGeom prst="rect">
            <a:avLst/>
          </a:prstGeom>
        </p:spPr>
        <p:txBody>
          <a:bodyPr wrap="square">
            <a:spAutoFit/>
          </a:bodyPr>
          <a:lstStyle/>
          <a:p>
            <a:pPr>
              <a:lnSpc>
                <a:spcPct val="200000"/>
              </a:lnSpc>
            </a:pPr>
            <a:r>
              <a:rPr lang="tr-TR" dirty="0"/>
              <a:t>Hayvan Islahı ve Genetik Uygulama ve Araştırma Müdürlüğü 16 Temmuz 2019 tarihli 30833 sayılı Resmi Gazete ilanının yayımlanması itibari ile kurulmuştur.</a:t>
            </a:r>
          </a:p>
          <a:p>
            <a:pPr algn="just">
              <a:lnSpc>
                <a:spcPct val="200000"/>
              </a:lnSpc>
            </a:pPr>
            <a:r>
              <a:rPr lang="tr-TR" dirty="0"/>
              <a:t>Siirt Üniversitesi yürütücülüğünde, Dicle Kalkınma Ajansının desteklediği “Siirt Küçükbaş Hayvan </a:t>
            </a:r>
            <a:r>
              <a:rPr lang="tr-TR" dirty="0" err="1"/>
              <a:t>Payetleme</a:t>
            </a:r>
            <a:r>
              <a:rPr lang="tr-TR" dirty="0"/>
              <a:t> Birimi Kurulumu Güdümlü Projesi” başlıklı proje kapsamında inşası yapılan Reprodüktif Biyoteknoloji Merkezinin geçici kabulü 2023 yılı içerisinde tamamlanmıştır. Proje kapsamında 1000 m</a:t>
            </a:r>
            <a:r>
              <a:rPr lang="tr-TR" baseline="30000" dirty="0"/>
              <a:t>2</a:t>
            </a:r>
            <a:r>
              <a:rPr lang="tr-TR" dirty="0"/>
              <a:t> kapalı alana yayılan laboratuvarlar ve hizmet binası, 600 baş kapasiteli iki keçi ağılı, karantina ağılı ve depolama alanları ile hizmete açılmıştır.</a:t>
            </a:r>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914951" y="652882"/>
            <a:ext cx="1918818" cy="369332"/>
          </a:xfrm>
          <a:prstGeom prst="rect">
            <a:avLst/>
          </a:prstGeom>
          <a:noFill/>
        </p:spPr>
        <p:txBody>
          <a:bodyPr wrap="square" rtlCol="0">
            <a:spAutoFit/>
          </a:bodyPr>
          <a:lstStyle/>
          <a:p>
            <a:r>
              <a:rPr lang="tr-TR" b="1" dirty="0" smtClean="0"/>
              <a:t>MİSYONUMUZ</a:t>
            </a:r>
            <a:endParaRPr lang="tr-TR" b="1" dirty="0"/>
          </a:p>
        </p:txBody>
      </p:sp>
      <p:sp>
        <p:nvSpPr>
          <p:cNvPr id="4" name="Dikdörtgen 3"/>
          <p:cNvSpPr/>
          <p:nvPr/>
        </p:nvSpPr>
        <p:spPr>
          <a:xfrm>
            <a:off x="1711354" y="1174460"/>
            <a:ext cx="9566246" cy="4524315"/>
          </a:xfrm>
          <a:prstGeom prst="rect">
            <a:avLst/>
          </a:prstGeom>
        </p:spPr>
        <p:txBody>
          <a:bodyPr wrap="square">
            <a:spAutoFit/>
          </a:bodyPr>
          <a:lstStyle/>
          <a:p>
            <a:pPr algn="just">
              <a:lnSpc>
                <a:spcPct val="200000"/>
              </a:lnSpc>
            </a:pPr>
            <a:r>
              <a:rPr lang="tr-TR" dirty="0"/>
              <a:t>Bilimsel temelli ve uygulamalı deneysel araştırmalar yaparak ve reprodüktif biyoteknolojik yöntemlerin kullanılması ile genetik kaynakların korunmasını sağlamak, hayvancılık konusunda yeni yöntemlerin araştırılıp geliştirilmesi için akademik düzeyde uygulama imkânı sunmak, merkez amaçları doğrultusunda hayvan yetiştiricileri ile AR-GE içerisinde olup aynı zamanda araştırmacıların, yerli ve yabancı bilim insanlarının yer alabileceği eğitim kursları forum ve konferanslar düzenleyerek üniversite kamu kurum ve kuruluşları, özel sektör ve uluslararası kuruluşlarla ilişkilerinin geliştirilmesine katkıda bulunmak.</a:t>
            </a:r>
            <a:endParaRPr lang="tr-TR" b="1" dirty="0"/>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956257" y="1391477"/>
            <a:ext cx="6764482" cy="461665"/>
          </a:xfrm>
          <a:prstGeom prst="rect">
            <a:avLst/>
          </a:prstGeom>
          <a:noFill/>
        </p:spPr>
        <p:txBody>
          <a:bodyPr wrap="square" rtlCol="0">
            <a:spAutoFit/>
          </a:bodyPr>
          <a:lstStyle/>
          <a:p>
            <a:r>
              <a:rPr lang="tr-TR" sz="2400" b="1" dirty="0" smtClean="0"/>
              <a:t>VİZYONUMUZ</a:t>
            </a:r>
            <a:endParaRPr lang="tr-TR" sz="2400" b="1" dirty="0"/>
          </a:p>
        </p:txBody>
      </p:sp>
      <p:sp>
        <p:nvSpPr>
          <p:cNvPr id="3" name="Dikdörtgen 2"/>
          <p:cNvSpPr/>
          <p:nvPr/>
        </p:nvSpPr>
        <p:spPr>
          <a:xfrm>
            <a:off x="1391478" y="1391478"/>
            <a:ext cx="7752522" cy="461665"/>
          </a:xfrm>
          <a:prstGeom prst="rect">
            <a:avLst/>
          </a:prstGeom>
        </p:spPr>
        <p:txBody>
          <a:bodyPr wrap="square">
            <a:spAutoFit/>
          </a:bodyPr>
          <a:lstStyle/>
          <a:p>
            <a:r>
              <a:rPr lang="tr-TR" sz="2400" dirty="0" smtClean="0"/>
              <a:t> </a:t>
            </a:r>
            <a:endParaRPr lang="tr-TR" sz="2400" dirty="0"/>
          </a:p>
        </p:txBody>
      </p:sp>
      <p:sp>
        <p:nvSpPr>
          <p:cNvPr id="4" name="Dikdörtgen 3"/>
          <p:cNvSpPr/>
          <p:nvPr/>
        </p:nvSpPr>
        <p:spPr>
          <a:xfrm>
            <a:off x="1391477" y="2083976"/>
            <a:ext cx="9966333" cy="2308324"/>
          </a:xfrm>
          <a:prstGeom prst="rect">
            <a:avLst/>
          </a:prstGeom>
        </p:spPr>
        <p:txBody>
          <a:bodyPr wrap="square">
            <a:spAutoFit/>
          </a:bodyPr>
          <a:lstStyle/>
          <a:p>
            <a:pPr algn="just">
              <a:lnSpc>
                <a:spcPct val="200000"/>
              </a:lnSpc>
            </a:pPr>
            <a:r>
              <a:rPr lang="tr-TR" dirty="0"/>
              <a:t>Genetik ve Hayvan Islahı alanında bulunduğumuz bölgenin alt yapısına uygun olarak genetik kaynakların korunması, geliştirilmesi, kullanılması ve aktarılmasına yönelik programların geliştirilmesi. Yurt içinde ve yurt dışında benzer merkezlerle işbirliği yaparak uluslararası alanda etkin konuma gelmek. </a:t>
            </a: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19075" y="547953"/>
            <a:ext cx="6764482" cy="461665"/>
          </a:xfrm>
          <a:prstGeom prst="rect">
            <a:avLst/>
          </a:prstGeom>
          <a:noFill/>
        </p:spPr>
        <p:txBody>
          <a:bodyPr wrap="square" rtlCol="0">
            <a:spAutoFit/>
          </a:bodyPr>
          <a:lstStyle/>
          <a:p>
            <a:r>
              <a:rPr lang="tr-TR" sz="2400" b="1" dirty="0" smtClean="0"/>
              <a:t>ORGANİZASYON ŞEMASI</a:t>
            </a:r>
            <a:endParaRPr lang="tr-TR" sz="2400" b="1" dirty="0"/>
          </a:p>
        </p:txBody>
      </p:sp>
      <p:pic>
        <p:nvPicPr>
          <p:cNvPr id="5" name="Resim 4" descr="Ekran Kırpm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075" y="1224857"/>
            <a:ext cx="8942664" cy="5524085"/>
          </a:xfrm>
          <a:prstGeom prst="rect">
            <a:avLst/>
          </a:prstGeom>
        </p:spPr>
      </p:pic>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YÖNETİM</a:t>
            </a:r>
            <a:endParaRPr lang="tr-TR" sz="2400" b="1" dirty="0"/>
          </a:p>
        </p:txBody>
      </p:sp>
      <p:pic>
        <p:nvPicPr>
          <p:cNvPr id="5" name="Resim 4" descr="Ekran Kırpm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7738" y="1085119"/>
            <a:ext cx="3886742" cy="2410161"/>
          </a:xfrm>
          <a:prstGeom prst="rect">
            <a:avLst/>
          </a:prstGeom>
        </p:spPr>
      </p:pic>
      <p:pic>
        <p:nvPicPr>
          <p:cNvPr id="6" name="Resim 5" descr="Ekran Kırpm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6339" y="3722930"/>
            <a:ext cx="1943371" cy="2457793"/>
          </a:xfrm>
          <a:prstGeom prst="rect">
            <a:avLst/>
          </a:prstGeom>
        </p:spPr>
      </p:pic>
      <p:pic>
        <p:nvPicPr>
          <p:cNvPr id="7" name="Resim 6" descr="Ekran Kırpm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1325" y="3722931"/>
            <a:ext cx="1810003" cy="2375866"/>
          </a:xfrm>
          <a:prstGeom prst="rect">
            <a:avLst/>
          </a:prstGeom>
        </p:spPr>
      </p:pic>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KURULLAR</a:t>
            </a:r>
            <a:endParaRPr lang="tr-TR" sz="2400" b="1" dirty="0"/>
          </a:p>
        </p:txBody>
      </p:sp>
      <p:sp>
        <p:nvSpPr>
          <p:cNvPr id="3" name="Dikdörtgen 2"/>
          <p:cNvSpPr/>
          <p:nvPr/>
        </p:nvSpPr>
        <p:spPr>
          <a:xfrm>
            <a:off x="6065240" y="1276629"/>
            <a:ext cx="4664279" cy="1754326"/>
          </a:xfrm>
          <a:prstGeom prst="rect">
            <a:avLst/>
          </a:prstGeom>
        </p:spPr>
        <p:txBody>
          <a:bodyPr wrap="square">
            <a:spAutoFit/>
          </a:bodyPr>
          <a:lstStyle/>
          <a:p>
            <a:r>
              <a:rPr lang="tr-TR" b="1" i="1" dirty="0" smtClean="0"/>
              <a:t>DANIŞMA KURULU</a:t>
            </a:r>
          </a:p>
          <a:p>
            <a:r>
              <a:rPr lang="tr-TR" dirty="0"/>
              <a:t>Doç. Dr. Yalçın </a:t>
            </a:r>
            <a:r>
              <a:rPr lang="tr-TR" dirty="0" smtClean="0"/>
              <a:t>YAMAN</a:t>
            </a:r>
          </a:p>
          <a:p>
            <a:r>
              <a:rPr lang="tr-TR" dirty="0" smtClean="0"/>
              <a:t>Doç. Dr. Kıvanç IRAK</a:t>
            </a:r>
            <a:endParaRPr lang="tr-TR" dirty="0"/>
          </a:p>
          <a:p>
            <a:r>
              <a:rPr lang="tr-TR" dirty="0" smtClean="0"/>
              <a:t>Dr</a:t>
            </a:r>
            <a:r>
              <a:rPr lang="tr-TR" dirty="0"/>
              <a:t>. Öğretim Üyesi Öznur YILMAZ KOÇ</a:t>
            </a:r>
          </a:p>
          <a:p>
            <a:r>
              <a:rPr lang="tr-TR" dirty="0"/>
              <a:t>Dr. Öğretim Üyesi Ahmet ESER</a:t>
            </a:r>
          </a:p>
          <a:p>
            <a:endParaRPr lang="tr-TR" b="1" i="1" dirty="0" smtClean="0"/>
          </a:p>
        </p:txBody>
      </p:sp>
      <p:sp>
        <p:nvSpPr>
          <p:cNvPr id="4" name="Dikdörtgen 3"/>
          <p:cNvSpPr/>
          <p:nvPr/>
        </p:nvSpPr>
        <p:spPr>
          <a:xfrm>
            <a:off x="889375" y="1553627"/>
            <a:ext cx="4286632" cy="1754326"/>
          </a:xfrm>
          <a:prstGeom prst="rect">
            <a:avLst/>
          </a:prstGeom>
        </p:spPr>
        <p:txBody>
          <a:bodyPr wrap="square">
            <a:spAutoFit/>
          </a:bodyPr>
          <a:lstStyle/>
          <a:p>
            <a:r>
              <a:rPr lang="tr-TR" b="1" i="1" dirty="0" smtClean="0"/>
              <a:t>YÖNETİM KURULU</a:t>
            </a:r>
          </a:p>
          <a:p>
            <a:r>
              <a:rPr lang="tr-TR" dirty="0"/>
              <a:t>Doç. Dr. Yalçın YAMAN</a:t>
            </a:r>
          </a:p>
          <a:p>
            <a:r>
              <a:rPr lang="tr-TR" dirty="0"/>
              <a:t>Doç. Dr. Özgür Yaşar </a:t>
            </a:r>
            <a:r>
              <a:rPr lang="tr-TR" dirty="0" smtClean="0"/>
              <a:t>ÇELİK</a:t>
            </a:r>
          </a:p>
          <a:p>
            <a:r>
              <a:rPr lang="tr-TR" dirty="0"/>
              <a:t>Doç. Dr. Özgül </a:t>
            </a:r>
            <a:r>
              <a:rPr lang="tr-TR" dirty="0" smtClean="0"/>
              <a:t>GÜLAYDIN</a:t>
            </a:r>
            <a:endParaRPr lang="tr-TR" dirty="0"/>
          </a:p>
          <a:p>
            <a:r>
              <a:rPr lang="tr-TR" dirty="0"/>
              <a:t>Dr. Öğretim Üyesi Öznur YILMAZ KOÇ</a:t>
            </a:r>
          </a:p>
          <a:p>
            <a:r>
              <a:rPr lang="tr-TR" dirty="0"/>
              <a:t>Dr. Öğretim Üyesi Ahmet </a:t>
            </a:r>
            <a:r>
              <a:rPr lang="tr-TR" dirty="0" smtClean="0"/>
              <a:t>ESER</a:t>
            </a:r>
            <a:endParaRPr lang="tr-TR" dirty="0"/>
          </a:p>
        </p:txBody>
      </p:sp>
      <p:sp>
        <p:nvSpPr>
          <p:cNvPr id="6" name="Dikdörtgen 5"/>
          <p:cNvSpPr/>
          <p:nvPr/>
        </p:nvSpPr>
        <p:spPr>
          <a:xfrm>
            <a:off x="3219448" y="3517495"/>
            <a:ext cx="4737436" cy="1200329"/>
          </a:xfrm>
          <a:prstGeom prst="rect">
            <a:avLst/>
          </a:prstGeom>
        </p:spPr>
        <p:txBody>
          <a:bodyPr wrap="square">
            <a:spAutoFit/>
          </a:bodyPr>
          <a:lstStyle/>
          <a:p>
            <a:r>
              <a:rPr lang="tr-TR" b="1" i="1" dirty="0" smtClean="0"/>
              <a:t>KALİTE KOMİSYONU</a:t>
            </a:r>
          </a:p>
          <a:p>
            <a:r>
              <a:rPr lang="tr-TR" dirty="0" smtClean="0"/>
              <a:t>Doç. Dr. Yalçın YAMAN (Başkan)</a:t>
            </a:r>
          </a:p>
          <a:p>
            <a:r>
              <a:rPr lang="tr-TR" dirty="0" smtClean="0"/>
              <a:t>Dr. Öğr. Üyesi Öznur YILMAZ KOÇ (Üye)</a:t>
            </a:r>
          </a:p>
          <a:p>
            <a:r>
              <a:rPr lang="tr-TR" dirty="0" smtClean="0"/>
              <a:t>Dr. Öğr. Üyesi Ahmet ESER (Üye)</a:t>
            </a:r>
            <a:endParaRPr lang="tr-TR" dirty="0"/>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PERSONEL SAYISI</a:t>
            </a:r>
            <a:endParaRPr lang="tr-TR" sz="2400" b="1" dirty="0"/>
          </a:p>
        </p:txBody>
      </p:sp>
      <p:sp>
        <p:nvSpPr>
          <p:cNvPr id="3" name="Dikdörtgen 2"/>
          <p:cNvSpPr/>
          <p:nvPr/>
        </p:nvSpPr>
        <p:spPr>
          <a:xfrm>
            <a:off x="1409350" y="1455089"/>
            <a:ext cx="7734650" cy="3539430"/>
          </a:xfrm>
          <a:prstGeom prst="rect">
            <a:avLst/>
          </a:prstGeom>
        </p:spPr>
        <p:txBody>
          <a:bodyPr wrap="square">
            <a:spAutoFit/>
          </a:bodyPr>
          <a:lstStyle/>
          <a:p>
            <a:r>
              <a:rPr lang="tr-TR" sz="2800" dirty="0" smtClean="0"/>
              <a:t>1 Doçent</a:t>
            </a:r>
          </a:p>
          <a:p>
            <a:r>
              <a:rPr lang="tr-TR" sz="2800" dirty="0"/>
              <a:t>2</a:t>
            </a:r>
            <a:r>
              <a:rPr lang="tr-TR" sz="2800" dirty="0" smtClean="0"/>
              <a:t> Doktor Öğretim </a:t>
            </a:r>
            <a:r>
              <a:rPr lang="tr-TR" sz="2800" dirty="0" smtClean="0"/>
              <a:t>Üyesi</a:t>
            </a:r>
          </a:p>
          <a:p>
            <a:r>
              <a:rPr lang="tr-TR" sz="2800" dirty="0" smtClean="0"/>
              <a:t>1 Doktor Araştırma Görevlisi</a:t>
            </a:r>
            <a:endParaRPr lang="tr-TR" sz="2800" dirty="0" smtClean="0"/>
          </a:p>
          <a:p>
            <a:r>
              <a:rPr lang="tr-TR" sz="2800" dirty="0"/>
              <a:t>2</a:t>
            </a:r>
            <a:r>
              <a:rPr lang="tr-TR" sz="2800" dirty="0" smtClean="0"/>
              <a:t> Araştırma Görevlisi</a:t>
            </a:r>
          </a:p>
          <a:p>
            <a:r>
              <a:rPr lang="tr-TR" sz="2800" dirty="0" smtClean="0"/>
              <a:t>1 Veteriner Hekim</a:t>
            </a:r>
          </a:p>
          <a:p>
            <a:r>
              <a:rPr lang="tr-TR" sz="2800" dirty="0" smtClean="0"/>
              <a:t>1 Laborant ve Veteriner Teknikeri</a:t>
            </a:r>
          </a:p>
          <a:p>
            <a:r>
              <a:rPr lang="tr-TR" sz="2800" dirty="0"/>
              <a:t>8</a:t>
            </a:r>
            <a:r>
              <a:rPr lang="tr-TR" sz="2800" dirty="0" smtClean="0"/>
              <a:t> </a:t>
            </a:r>
            <a:r>
              <a:rPr lang="tr-TR" sz="2800" dirty="0" smtClean="0"/>
              <a:t>Destek Personeli </a:t>
            </a:r>
          </a:p>
          <a:p>
            <a:endParaRPr lang="tr-TR" sz="2800" dirty="0" smtClean="0"/>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61823" y="556590"/>
            <a:ext cx="7641202" cy="572495"/>
          </a:xfrm>
        </p:spPr>
        <p:txBody>
          <a:bodyPr>
            <a:normAutofit/>
          </a:bodyPr>
          <a:lstStyle/>
          <a:p>
            <a:r>
              <a:rPr lang="tr-TR" sz="2400" b="1" dirty="0" smtClean="0"/>
              <a:t>Fiziki Yapı</a:t>
            </a:r>
            <a:endParaRPr lang="tr-TR" sz="2400" b="1"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99650866"/>
              </p:ext>
            </p:extLst>
          </p:nvPr>
        </p:nvGraphicFramePr>
        <p:xfrm>
          <a:off x="3477923" y="228600"/>
          <a:ext cx="8612476" cy="6515094"/>
        </p:xfrm>
        <a:graphic>
          <a:graphicData uri="http://schemas.openxmlformats.org/drawingml/2006/table">
            <a:tbl>
              <a:tblPr firstRow="1" firstCol="1" bandRow="1">
                <a:tableStyleId>{5C22544A-7EE6-4342-B048-85BDC9FD1C3A}</a:tableStyleId>
              </a:tblPr>
              <a:tblGrid>
                <a:gridCol w="1681159">
                  <a:extLst>
                    <a:ext uri="{9D8B030D-6E8A-4147-A177-3AD203B41FA5}">
                      <a16:colId xmlns:a16="http://schemas.microsoft.com/office/drawing/2014/main" val="3619837022"/>
                    </a:ext>
                  </a:extLst>
                </a:gridCol>
                <a:gridCol w="4115008">
                  <a:extLst>
                    <a:ext uri="{9D8B030D-6E8A-4147-A177-3AD203B41FA5}">
                      <a16:colId xmlns:a16="http://schemas.microsoft.com/office/drawing/2014/main" val="3941516484"/>
                    </a:ext>
                  </a:extLst>
                </a:gridCol>
                <a:gridCol w="1325236">
                  <a:extLst>
                    <a:ext uri="{9D8B030D-6E8A-4147-A177-3AD203B41FA5}">
                      <a16:colId xmlns:a16="http://schemas.microsoft.com/office/drawing/2014/main" val="1462297464"/>
                    </a:ext>
                  </a:extLst>
                </a:gridCol>
                <a:gridCol w="1491073">
                  <a:extLst>
                    <a:ext uri="{9D8B030D-6E8A-4147-A177-3AD203B41FA5}">
                      <a16:colId xmlns:a16="http://schemas.microsoft.com/office/drawing/2014/main" val="2825511478"/>
                    </a:ext>
                  </a:extLst>
                </a:gridCol>
              </a:tblGrid>
              <a:tr h="167710">
                <a:tc>
                  <a:txBody>
                    <a:bodyPr/>
                    <a:lstStyle/>
                    <a:p>
                      <a:pPr algn="just">
                        <a:lnSpc>
                          <a:spcPct val="150000"/>
                        </a:lnSpc>
                        <a:spcAft>
                          <a:spcPts val="0"/>
                        </a:spcAft>
                      </a:pPr>
                      <a:r>
                        <a:rPr lang="tr-TR" sz="500">
                          <a:effectLst/>
                        </a:rPr>
                        <a:t>Bölümler</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gn="ctr">
                        <a:lnSpc>
                          <a:spcPct val="150000"/>
                        </a:lnSpc>
                        <a:spcAft>
                          <a:spcPts val="0"/>
                        </a:spcAft>
                      </a:pPr>
                      <a:r>
                        <a:rPr lang="tr-TR" sz="500">
                          <a:effectLst/>
                        </a:rPr>
                        <a:t>İçerik</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gn="ctr">
                        <a:lnSpc>
                          <a:spcPct val="150000"/>
                        </a:lnSpc>
                        <a:spcAft>
                          <a:spcPts val="0"/>
                        </a:spcAft>
                      </a:pPr>
                      <a:r>
                        <a:rPr lang="tr-TR" sz="500" dirty="0">
                          <a:effectLst/>
                        </a:rPr>
                        <a:t>Adet</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gn="ctr">
                        <a:lnSpc>
                          <a:spcPct val="150000"/>
                        </a:lnSpc>
                        <a:spcAft>
                          <a:spcPts val="0"/>
                        </a:spcAft>
                      </a:pPr>
                      <a:r>
                        <a:rPr lang="tr-TR" sz="500" dirty="0">
                          <a:effectLst/>
                        </a:rPr>
                        <a:t>Birim Alan</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9788437"/>
                  </a:ext>
                </a:extLst>
              </a:tr>
              <a:tr h="167710">
                <a:tc rowSpan="4">
                  <a:txBody>
                    <a:bodyPr/>
                    <a:lstStyle/>
                    <a:p>
                      <a:pPr algn="just">
                        <a:lnSpc>
                          <a:spcPct val="150000"/>
                        </a:lnSpc>
                        <a:spcAft>
                          <a:spcPts val="0"/>
                        </a:spcAft>
                      </a:pPr>
                      <a:r>
                        <a:rPr lang="tr-TR" sz="500">
                          <a:effectLst/>
                        </a:rPr>
                        <a:t>Biyogüvenlik Bölümü</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nchor="ctr"/>
                </a:tc>
                <a:tc>
                  <a:txBody>
                    <a:bodyPr/>
                    <a:lstStyle/>
                    <a:p>
                      <a:pPr>
                        <a:lnSpc>
                          <a:spcPct val="150000"/>
                        </a:lnSpc>
                        <a:spcAft>
                          <a:spcPts val="0"/>
                        </a:spcAft>
                      </a:pPr>
                      <a:r>
                        <a:rPr lang="tr-TR" sz="500">
                          <a:effectLst/>
                        </a:rPr>
                        <a:t>Güvenlik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12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805503681"/>
                  </a:ext>
                </a:extLst>
              </a:tr>
              <a:tr h="284798">
                <a:tc vMerge="1">
                  <a:txBody>
                    <a:bodyPr/>
                    <a:lstStyle/>
                    <a:p>
                      <a:endParaRPr lang="tr-TR"/>
                    </a:p>
                  </a:txBody>
                  <a:tcPr/>
                </a:tc>
                <a:tc>
                  <a:txBody>
                    <a:bodyPr/>
                    <a:lstStyle/>
                    <a:p>
                      <a:pPr>
                        <a:lnSpc>
                          <a:spcPct val="150000"/>
                        </a:lnSpc>
                        <a:spcAft>
                          <a:spcPts val="0"/>
                        </a:spcAft>
                      </a:pPr>
                      <a:r>
                        <a:rPr lang="tr-TR" sz="500">
                          <a:effectLst/>
                        </a:rPr>
                        <a:t>Misafir Bekleme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10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071747110"/>
                  </a:ext>
                </a:extLst>
              </a:tr>
              <a:tr h="167710">
                <a:tc vMerge="1">
                  <a:txBody>
                    <a:bodyPr/>
                    <a:lstStyle/>
                    <a:p>
                      <a:endParaRPr lang="tr-TR"/>
                    </a:p>
                  </a:txBody>
                  <a:tcPr/>
                </a:tc>
                <a:tc>
                  <a:txBody>
                    <a:bodyPr/>
                    <a:lstStyle/>
                    <a:p>
                      <a:pPr>
                        <a:lnSpc>
                          <a:spcPct val="150000"/>
                        </a:lnSpc>
                        <a:spcAft>
                          <a:spcPts val="0"/>
                        </a:spcAft>
                      </a:pPr>
                      <a:r>
                        <a:rPr lang="tr-TR" sz="500">
                          <a:effectLst/>
                        </a:rPr>
                        <a:t>Kadın-Erkek Duş</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9</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 </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473023218"/>
                  </a:ext>
                </a:extLst>
              </a:tr>
              <a:tr h="167710">
                <a:tc vMerge="1">
                  <a:txBody>
                    <a:bodyPr/>
                    <a:lstStyle/>
                    <a:p>
                      <a:endParaRPr lang="tr-TR"/>
                    </a:p>
                  </a:txBody>
                  <a:tcPr/>
                </a:tc>
                <a:tc>
                  <a:txBody>
                    <a:bodyPr/>
                    <a:lstStyle/>
                    <a:p>
                      <a:pPr>
                        <a:lnSpc>
                          <a:spcPct val="150000"/>
                        </a:lnSpc>
                        <a:spcAft>
                          <a:spcPts val="0"/>
                        </a:spcAft>
                      </a:pPr>
                      <a:r>
                        <a:rPr lang="tr-TR" sz="500">
                          <a:effectLst/>
                        </a:rPr>
                        <a:t>Giyinme Odaları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20 m</a:t>
                      </a:r>
                      <a:r>
                        <a:rPr lang="tr-TR" sz="500" baseline="30000" dirty="0">
                          <a:effectLst/>
                        </a:rPr>
                        <a:t>2</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2457642720"/>
                  </a:ext>
                </a:extLst>
              </a:tr>
              <a:tr h="284798">
                <a:tc rowSpan="12">
                  <a:txBody>
                    <a:bodyPr/>
                    <a:lstStyle/>
                    <a:p>
                      <a:pPr algn="just">
                        <a:lnSpc>
                          <a:spcPct val="150000"/>
                        </a:lnSpc>
                        <a:spcAft>
                          <a:spcPts val="0"/>
                        </a:spcAft>
                      </a:pPr>
                      <a:r>
                        <a:rPr lang="tr-TR" sz="500">
                          <a:effectLst/>
                        </a:rPr>
                        <a:t>Laboratuvar</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nchor="ctr"/>
                </a:tc>
                <a:tc>
                  <a:txBody>
                    <a:bodyPr/>
                    <a:lstStyle/>
                    <a:p>
                      <a:pPr>
                        <a:lnSpc>
                          <a:spcPct val="150000"/>
                        </a:lnSpc>
                        <a:spcAft>
                          <a:spcPts val="0"/>
                        </a:spcAft>
                      </a:pPr>
                      <a:r>
                        <a:rPr lang="tr-TR" sz="500">
                          <a:effectLst/>
                        </a:rPr>
                        <a:t>Veteriner Hekim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27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4171921601"/>
                  </a:ext>
                </a:extLst>
              </a:tr>
              <a:tr h="167710">
                <a:tc vMerge="1">
                  <a:txBody>
                    <a:bodyPr/>
                    <a:lstStyle/>
                    <a:p>
                      <a:endParaRPr lang="tr-TR"/>
                    </a:p>
                  </a:txBody>
                  <a:tcPr/>
                </a:tc>
                <a:tc>
                  <a:txBody>
                    <a:bodyPr/>
                    <a:lstStyle/>
                    <a:p>
                      <a:pPr>
                        <a:lnSpc>
                          <a:spcPct val="150000"/>
                        </a:lnSpc>
                        <a:spcAft>
                          <a:spcPts val="0"/>
                        </a:spcAft>
                      </a:pPr>
                      <a:r>
                        <a:rPr lang="tr-TR" sz="500">
                          <a:effectLst/>
                        </a:rPr>
                        <a:t>Yönetici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3</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27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471182572"/>
                  </a:ext>
                </a:extLst>
              </a:tr>
              <a:tr h="167710">
                <a:tc vMerge="1">
                  <a:txBody>
                    <a:bodyPr/>
                    <a:lstStyle/>
                    <a:p>
                      <a:endParaRPr lang="tr-TR"/>
                    </a:p>
                  </a:txBody>
                  <a:tcPr/>
                </a:tc>
                <a:tc>
                  <a:txBody>
                    <a:bodyPr/>
                    <a:lstStyle/>
                    <a:p>
                      <a:pPr>
                        <a:lnSpc>
                          <a:spcPct val="150000"/>
                        </a:lnSpc>
                        <a:spcAft>
                          <a:spcPts val="0"/>
                        </a:spcAft>
                      </a:pPr>
                      <a:r>
                        <a:rPr lang="tr-TR" sz="500" dirty="0">
                          <a:effectLst/>
                        </a:rPr>
                        <a:t>Toplantı Odası</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55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2429461725"/>
                  </a:ext>
                </a:extLst>
              </a:tr>
              <a:tr h="167710">
                <a:tc vMerge="1">
                  <a:txBody>
                    <a:bodyPr/>
                    <a:lstStyle/>
                    <a:p>
                      <a:endParaRPr lang="tr-TR"/>
                    </a:p>
                  </a:txBody>
                  <a:tcPr/>
                </a:tc>
                <a:tc>
                  <a:txBody>
                    <a:bodyPr/>
                    <a:lstStyle/>
                    <a:p>
                      <a:pPr>
                        <a:lnSpc>
                          <a:spcPct val="150000"/>
                        </a:lnSpc>
                        <a:spcAft>
                          <a:spcPts val="0"/>
                        </a:spcAft>
                      </a:pPr>
                      <a:r>
                        <a:rPr lang="tr-TR" sz="500">
                          <a:effectLst/>
                        </a:rPr>
                        <a:t>Dinlenme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1</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27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615159779"/>
                  </a:ext>
                </a:extLst>
              </a:tr>
              <a:tr h="167710">
                <a:tc vMerge="1">
                  <a:txBody>
                    <a:bodyPr/>
                    <a:lstStyle/>
                    <a:p>
                      <a:endParaRPr lang="tr-TR"/>
                    </a:p>
                  </a:txBody>
                  <a:tcPr/>
                </a:tc>
                <a:tc>
                  <a:txBody>
                    <a:bodyPr/>
                    <a:lstStyle/>
                    <a:p>
                      <a:pPr>
                        <a:lnSpc>
                          <a:spcPct val="150000"/>
                        </a:lnSpc>
                        <a:spcAft>
                          <a:spcPts val="0"/>
                        </a:spcAft>
                      </a:pPr>
                      <a:r>
                        <a:rPr lang="tr-TR" sz="500">
                          <a:effectLst/>
                        </a:rPr>
                        <a:t>Arşiv</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1</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12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379340353"/>
                  </a:ext>
                </a:extLst>
              </a:tr>
              <a:tr h="246445">
                <a:tc vMerge="1">
                  <a:txBody>
                    <a:bodyPr/>
                    <a:lstStyle/>
                    <a:p>
                      <a:endParaRPr lang="tr-TR"/>
                    </a:p>
                  </a:txBody>
                  <a:tcPr/>
                </a:tc>
                <a:tc>
                  <a:txBody>
                    <a:bodyPr/>
                    <a:lstStyle/>
                    <a:p>
                      <a:pPr>
                        <a:lnSpc>
                          <a:spcPct val="150000"/>
                        </a:lnSpc>
                        <a:spcAft>
                          <a:spcPts val="0"/>
                        </a:spcAft>
                      </a:pPr>
                      <a:r>
                        <a:rPr lang="tr-TR" sz="500">
                          <a:effectLst/>
                        </a:rPr>
                        <a:t>Sperma Alma Bölümü</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2</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25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969505409"/>
                  </a:ext>
                </a:extLst>
              </a:tr>
              <a:tr h="284798">
                <a:tc vMerge="1">
                  <a:txBody>
                    <a:bodyPr/>
                    <a:lstStyle/>
                    <a:p>
                      <a:endParaRPr lang="tr-TR"/>
                    </a:p>
                  </a:txBody>
                  <a:tcPr/>
                </a:tc>
                <a:tc>
                  <a:txBody>
                    <a:bodyPr/>
                    <a:lstStyle/>
                    <a:p>
                      <a:pPr>
                        <a:lnSpc>
                          <a:spcPct val="150000"/>
                        </a:lnSpc>
                        <a:spcAft>
                          <a:spcPts val="0"/>
                        </a:spcAft>
                      </a:pPr>
                      <a:r>
                        <a:rPr lang="tr-TR" sz="500">
                          <a:effectLst/>
                        </a:rPr>
                        <a:t>Damızlık Bekleme Bölümü</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2</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36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3503510457"/>
                  </a:ext>
                </a:extLst>
              </a:tr>
              <a:tr h="284798">
                <a:tc vMerge="1">
                  <a:txBody>
                    <a:bodyPr/>
                    <a:lstStyle/>
                    <a:p>
                      <a:endParaRPr lang="tr-TR"/>
                    </a:p>
                  </a:txBody>
                  <a:tcPr/>
                </a:tc>
                <a:tc>
                  <a:txBody>
                    <a:bodyPr/>
                    <a:lstStyle/>
                    <a:p>
                      <a:pPr>
                        <a:lnSpc>
                          <a:spcPct val="150000"/>
                        </a:lnSpc>
                        <a:spcAft>
                          <a:spcPts val="0"/>
                        </a:spcAft>
                      </a:pPr>
                      <a:r>
                        <a:rPr lang="tr-TR" sz="500" dirty="0">
                          <a:effectLst/>
                        </a:rPr>
                        <a:t>Sperma Dondurma Laboratuvarı</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52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4054327696"/>
                  </a:ext>
                </a:extLst>
              </a:tr>
              <a:tr h="284798">
                <a:tc vMerge="1">
                  <a:txBody>
                    <a:bodyPr/>
                    <a:lstStyle/>
                    <a:p>
                      <a:endParaRPr lang="tr-TR"/>
                    </a:p>
                  </a:txBody>
                  <a:tcPr/>
                </a:tc>
                <a:tc>
                  <a:txBody>
                    <a:bodyPr/>
                    <a:lstStyle/>
                    <a:p>
                      <a:pPr>
                        <a:lnSpc>
                          <a:spcPct val="150000"/>
                        </a:lnSpc>
                        <a:spcAft>
                          <a:spcPts val="0"/>
                        </a:spcAft>
                      </a:pPr>
                      <a:r>
                        <a:rPr lang="tr-TR" sz="500" dirty="0">
                          <a:effectLst/>
                        </a:rPr>
                        <a:t>Laparoskopik Tohumlama Odası</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44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412453390"/>
                  </a:ext>
                </a:extLst>
              </a:tr>
              <a:tr h="569597">
                <a:tc vMerge="1">
                  <a:txBody>
                    <a:bodyPr/>
                    <a:lstStyle/>
                    <a:p>
                      <a:endParaRPr lang="tr-TR"/>
                    </a:p>
                  </a:txBody>
                  <a:tcPr/>
                </a:tc>
                <a:tc>
                  <a:txBody>
                    <a:bodyPr/>
                    <a:lstStyle/>
                    <a:p>
                      <a:pPr>
                        <a:lnSpc>
                          <a:spcPct val="150000"/>
                        </a:lnSpc>
                        <a:spcAft>
                          <a:spcPts val="0"/>
                        </a:spcAft>
                      </a:pPr>
                      <a:r>
                        <a:rPr lang="tr-TR" sz="500" dirty="0">
                          <a:effectLst/>
                        </a:rPr>
                        <a:t>İn </a:t>
                      </a:r>
                      <a:r>
                        <a:rPr lang="tr-TR" sz="500" dirty="0" err="1">
                          <a:effectLst/>
                        </a:rPr>
                        <a:t>Vitro</a:t>
                      </a:r>
                      <a:r>
                        <a:rPr lang="tr-TR" sz="500" dirty="0">
                          <a:effectLst/>
                        </a:rPr>
                        <a:t> Fertilizasyon/Embriyo Üretim </a:t>
                      </a:r>
                      <a:r>
                        <a:rPr lang="tr-TR" sz="500" dirty="0" smtClean="0">
                          <a:effectLst/>
                        </a:rPr>
                        <a:t>Laboratuvarı</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52 m</a:t>
                      </a:r>
                      <a:r>
                        <a:rPr lang="tr-TR" sz="500" baseline="30000" dirty="0">
                          <a:effectLst/>
                        </a:rPr>
                        <a:t>2</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3207034392"/>
                  </a:ext>
                </a:extLst>
              </a:tr>
              <a:tr h="427198">
                <a:tc vMerge="1">
                  <a:txBody>
                    <a:bodyPr/>
                    <a:lstStyle/>
                    <a:p>
                      <a:endParaRPr lang="tr-TR"/>
                    </a:p>
                  </a:txBody>
                  <a:tcPr/>
                </a:tc>
                <a:tc>
                  <a:txBody>
                    <a:bodyPr/>
                    <a:lstStyle/>
                    <a:p>
                      <a:pPr>
                        <a:lnSpc>
                          <a:spcPct val="150000"/>
                        </a:lnSpc>
                        <a:spcAft>
                          <a:spcPts val="0"/>
                        </a:spcAft>
                      </a:pPr>
                      <a:r>
                        <a:rPr lang="tr-TR" sz="500">
                          <a:effectLst/>
                        </a:rPr>
                        <a:t>Sıvı Azot Üretim ve Payet Depolama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52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626140066"/>
                  </a:ext>
                </a:extLst>
              </a:tr>
              <a:tr h="284798">
                <a:tc vMerge="1">
                  <a:txBody>
                    <a:bodyPr/>
                    <a:lstStyle/>
                    <a:p>
                      <a:endParaRPr lang="tr-TR"/>
                    </a:p>
                  </a:txBody>
                  <a:tcPr/>
                </a:tc>
                <a:tc>
                  <a:txBody>
                    <a:bodyPr/>
                    <a:lstStyle/>
                    <a:p>
                      <a:pPr>
                        <a:lnSpc>
                          <a:spcPct val="150000"/>
                        </a:lnSpc>
                        <a:spcAft>
                          <a:spcPts val="0"/>
                        </a:spcAft>
                      </a:pPr>
                      <a:r>
                        <a:rPr lang="tr-TR" sz="500">
                          <a:effectLst/>
                        </a:rPr>
                        <a:t>Personel Dinlenme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44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3622886534"/>
                  </a:ext>
                </a:extLst>
              </a:tr>
              <a:tr h="167710">
                <a:tc rowSpan="8">
                  <a:txBody>
                    <a:bodyPr/>
                    <a:lstStyle/>
                    <a:p>
                      <a:pPr algn="just">
                        <a:lnSpc>
                          <a:spcPct val="150000"/>
                        </a:lnSpc>
                        <a:spcAft>
                          <a:spcPts val="0"/>
                        </a:spcAft>
                      </a:pPr>
                      <a:r>
                        <a:rPr lang="tr-TR" sz="500">
                          <a:effectLst/>
                        </a:rPr>
                        <a:t>Depo/Revir Bölümü</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nchor="ctr"/>
                </a:tc>
                <a:tc>
                  <a:txBody>
                    <a:bodyPr/>
                    <a:lstStyle/>
                    <a:p>
                      <a:pPr>
                        <a:lnSpc>
                          <a:spcPct val="150000"/>
                        </a:lnSpc>
                        <a:spcAft>
                          <a:spcPts val="0"/>
                        </a:spcAft>
                      </a:pPr>
                      <a:r>
                        <a:rPr lang="tr-TR" sz="500">
                          <a:effectLst/>
                        </a:rPr>
                        <a:t>Revir</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45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4005799912"/>
                  </a:ext>
                </a:extLst>
              </a:tr>
              <a:tr h="427198">
                <a:tc vMerge="1">
                  <a:txBody>
                    <a:bodyPr/>
                    <a:lstStyle/>
                    <a:p>
                      <a:endParaRPr lang="tr-TR"/>
                    </a:p>
                  </a:txBody>
                  <a:tcPr/>
                </a:tc>
                <a:tc>
                  <a:txBody>
                    <a:bodyPr/>
                    <a:lstStyle/>
                    <a:p>
                      <a:pPr>
                        <a:lnSpc>
                          <a:spcPct val="150000"/>
                        </a:lnSpc>
                        <a:spcAft>
                          <a:spcPts val="0"/>
                        </a:spcAft>
                      </a:pPr>
                      <a:r>
                        <a:rPr lang="tr-TR" sz="500">
                          <a:effectLst/>
                        </a:rPr>
                        <a:t>Veteriner Hekim/Teknisyen Ofisi</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16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977325009"/>
                  </a:ext>
                </a:extLst>
              </a:tr>
              <a:tr h="284798">
                <a:tc vMerge="1">
                  <a:txBody>
                    <a:bodyPr/>
                    <a:lstStyle/>
                    <a:p>
                      <a:endParaRPr lang="tr-TR"/>
                    </a:p>
                  </a:txBody>
                  <a:tcPr/>
                </a:tc>
                <a:tc>
                  <a:txBody>
                    <a:bodyPr/>
                    <a:lstStyle/>
                    <a:p>
                      <a:pPr>
                        <a:lnSpc>
                          <a:spcPct val="150000"/>
                        </a:lnSpc>
                        <a:spcAft>
                          <a:spcPts val="0"/>
                        </a:spcAft>
                      </a:pPr>
                      <a:r>
                        <a:rPr lang="tr-TR" sz="500">
                          <a:effectLst/>
                        </a:rPr>
                        <a:t>Hayvan Bakıcısı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38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886484307"/>
                  </a:ext>
                </a:extLst>
              </a:tr>
              <a:tr h="167710">
                <a:tc vMerge="1">
                  <a:txBody>
                    <a:bodyPr/>
                    <a:lstStyle/>
                    <a:p>
                      <a:endParaRPr lang="tr-TR"/>
                    </a:p>
                  </a:txBody>
                  <a:tcPr/>
                </a:tc>
                <a:tc>
                  <a:txBody>
                    <a:bodyPr/>
                    <a:lstStyle/>
                    <a:p>
                      <a:pPr>
                        <a:lnSpc>
                          <a:spcPct val="150000"/>
                        </a:lnSpc>
                        <a:spcAft>
                          <a:spcPts val="0"/>
                        </a:spcAft>
                      </a:pPr>
                      <a:r>
                        <a:rPr lang="tr-TR" sz="500">
                          <a:effectLst/>
                        </a:rPr>
                        <a:t>Kesimhane</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46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2140654233"/>
                  </a:ext>
                </a:extLst>
              </a:tr>
              <a:tr h="167710">
                <a:tc vMerge="1">
                  <a:txBody>
                    <a:bodyPr/>
                    <a:lstStyle/>
                    <a:p>
                      <a:endParaRPr lang="tr-TR"/>
                    </a:p>
                  </a:txBody>
                  <a:tcPr/>
                </a:tc>
                <a:tc>
                  <a:txBody>
                    <a:bodyPr/>
                    <a:lstStyle/>
                    <a:p>
                      <a:pPr>
                        <a:lnSpc>
                          <a:spcPct val="150000"/>
                        </a:lnSpc>
                        <a:spcAft>
                          <a:spcPts val="0"/>
                        </a:spcAft>
                      </a:pPr>
                      <a:r>
                        <a:rPr lang="tr-TR" sz="500">
                          <a:effectLst/>
                        </a:rPr>
                        <a:t>Sağımhane</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30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760561948"/>
                  </a:ext>
                </a:extLst>
              </a:tr>
              <a:tr h="167710">
                <a:tc vMerge="1">
                  <a:txBody>
                    <a:bodyPr/>
                    <a:lstStyle/>
                    <a:p>
                      <a:endParaRPr lang="tr-TR"/>
                    </a:p>
                  </a:txBody>
                  <a:tcPr/>
                </a:tc>
                <a:tc>
                  <a:txBody>
                    <a:bodyPr/>
                    <a:lstStyle/>
                    <a:p>
                      <a:pPr>
                        <a:lnSpc>
                          <a:spcPct val="150000"/>
                        </a:lnSpc>
                        <a:spcAft>
                          <a:spcPts val="0"/>
                        </a:spcAft>
                      </a:pPr>
                      <a:r>
                        <a:rPr lang="tr-TR" sz="500">
                          <a:effectLst/>
                        </a:rPr>
                        <a:t>Kırkım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46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310595110"/>
                  </a:ext>
                </a:extLst>
              </a:tr>
              <a:tr h="167710">
                <a:tc vMerge="1">
                  <a:txBody>
                    <a:bodyPr/>
                    <a:lstStyle/>
                    <a:p>
                      <a:endParaRPr lang="tr-TR"/>
                    </a:p>
                  </a:txBody>
                  <a:tcPr/>
                </a:tc>
                <a:tc>
                  <a:txBody>
                    <a:bodyPr/>
                    <a:lstStyle/>
                    <a:p>
                      <a:pPr>
                        <a:lnSpc>
                          <a:spcPct val="150000"/>
                        </a:lnSpc>
                        <a:spcAft>
                          <a:spcPts val="0"/>
                        </a:spcAft>
                      </a:pPr>
                      <a:r>
                        <a:rPr lang="tr-TR" sz="500">
                          <a:effectLst/>
                        </a:rPr>
                        <a:t>Kesif Yem Deposu</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70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2177205844"/>
                  </a:ext>
                </a:extLst>
              </a:tr>
              <a:tr h="167710">
                <a:tc vMerge="1">
                  <a:txBody>
                    <a:bodyPr/>
                    <a:lstStyle/>
                    <a:p>
                      <a:endParaRPr lang="tr-TR"/>
                    </a:p>
                  </a:txBody>
                  <a:tcPr/>
                </a:tc>
                <a:tc>
                  <a:txBody>
                    <a:bodyPr/>
                    <a:lstStyle/>
                    <a:p>
                      <a:pPr>
                        <a:lnSpc>
                          <a:spcPct val="150000"/>
                        </a:lnSpc>
                        <a:spcAft>
                          <a:spcPts val="0"/>
                        </a:spcAft>
                      </a:pPr>
                      <a:r>
                        <a:rPr lang="tr-TR" sz="500">
                          <a:effectLst/>
                        </a:rPr>
                        <a:t>Kaba Yem Deposu</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143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2057627192"/>
                  </a:ext>
                </a:extLst>
              </a:tr>
              <a:tr h="167710">
                <a:tc rowSpan="2">
                  <a:txBody>
                    <a:bodyPr/>
                    <a:lstStyle/>
                    <a:p>
                      <a:pPr algn="just">
                        <a:lnSpc>
                          <a:spcPct val="150000"/>
                        </a:lnSpc>
                        <a:spcAft>
                          <a:spcPts val="0"/>
                        </a:spcAft>
                      </a:pPr>
                      <a:r>
                        <a:rPr lang="tr-TR" sz="500">
                          <a:effectLst/>
                        </a:rPr>
                        <a:t>Hayvan Barınakları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nchor="ctr"/>
                </a:tc>
                <a:tc>
                  <a:txBody>
                    <a:bodyPr/>
                    <a:lstStyle/>
                    <a:p>
                      <a:pPr>
                        <a:lnSpc>
                          <a:spcPct val="150000"/>
                        </a:lnSpc>
                        <a:spcAft>
                          <a:spcPts val="0"/>
                        </a:spcAft>
                      </a:pPr>
                      <a:r>
                        <a:rPr lang="tr-TR" sz="500">
                          <a:effectLst/>
                        </a:rPr>
                        <a:t>Kapalı Padok</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16</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47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3062022774"/>
                  </a:ext>
                </a:extLst>
              </a:tr>
              <a:tr h="167710">
                <a:tc vMerge="1">
                  <a:txBody>
                    <a:bodyPr/>
                    <a:lstStyle/>
                    <a:p>
                      <a:endParaRPr lang="tr-TR"/>
                    </a:p>
                  </a:txBody>
                  <a:tcPr/>
                </a:tc>
                <a:tc>
                  <a:txBody>
                    <a:bodyPr/>
                    <a:lstStyle/>
                    <a:p>
                      <a:pPr>
                        <a:lnSpc>
                          <a:spcPct val="150000"/>
                        </a:lnSpc>
                        <a:spcAft>
                          <a:spcPts val="0"/>
                        </a:spcAft>
                      </a:pPr>
                      <a:r>
                        <a:rPr lang="tr-TR" sz="500">
                          <a:effectLst/>
                        </a:rPr>
                        <a:t>Açık Padok</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16</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48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2716882108"/>
                  </a:ext>
                </a:extLst>
              </a:tr>
              <a:tr h="167710">
                <a:tc>
                  <a:txBody>
                    <a:bodyPr/>
                    <a:lstStyle/>
                    <a:p>
                      <a:pPr algn="just">
                        <a:lnSpc>
                          <a:spcPct val="150000"/>
                        </a:lnSpc>
                        <a:spcAft>
                          <a:spcPts val="0"/>
                        </a:spcAft>
                      </a:pPr>
                      <a:r>
                        <a:rPr lang="tr-TR" sz="500">
                          <a:effectLst/>
                        </a:rPr>
                        <a:t>Karantina Bölümü</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nchor="ctr"/>
                </a:tc>
                <a:tc>
                  <a:txBody>
                    <a:bodyPr/>
                    <a:lstStyle/>
                    <a:p>
                      <a:pPr>
                        <a:lnSpc>
                          <a:spcPct val="150000"/>
                        </a:lnSpc>
                        <a:spcAft>
                          <a:spcPts val="0"/>
                        </a:spcAft>
                      </a:pPr>
                      <a:r>
                        <a:rPr lang="tr-TR" sz="500">
                          <a:effectLst/>
                        </a:rPr>
                        <a:t>Kapalı Padok</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6</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48 m</a:t>
                      </a:r>
                      <a:r>
                        <a:rPr lang="tr-TR" sz="500" baseline="30000" dirty="0">
                          <a:effectLst/>
                        </a:rPr>
                        <a:t>2</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852083597"/>
                  </a:ext>
                </a:extLst>
              </a:tr>
            </a:tbl>
          </a:graphicData>
        </a:graphic>
      </p:graphicFrame>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tr-TR"/>
          </a:p>
        </p:txBody>
      </p:sp>
    </p:spTree>
    <p:extLst>
      <p:ext uri="{BB962C8B-B14F-4D97-AF65-F5344CB8AC3E}">
        <p14:creationId xmlns:p14="http://schemas.microsoft.com/office/powerpoint/2010/main" val="30163539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21438751"/>
              </p:ext>
            </p:extLst>
          </p:nvPr>
        </p:nvGraphicFramePr>
        <p:xfrm>
          <a:off x="1094508" y="1523996"/>
          <a:ext cx="10210800" cy="4752112"/>
        </p:xfrm>
        <a:graphic>
          <a:graphicData uri="http://schemas.openxmlformats.org/drawingml/2006/table">
            <a:tbl>
              <a:tblPr firstRow="1" bandRow="1">
                <a:tableStyleId>{F5AB1C69-6EDB-4FF4-983F-18BD219EF322}</a:tableStyleId>
              </a:tblPr>
              <a:tblGrid>
                <a:gridCol w="2552700">
                  <a:extLst>
                    <a:ext uri="{9D8B030D-6E8A-4147-A177-3AD203B41FA5}">
                      <a16:colId xmlns:a16="http://schemas.microsoft.com/office/drawing/2014/main" val="1338744298"/>
                    </a:ext>
                  </a:extLst>
                </a:gridCol>
                <a:gridCol w="2552700">
                  <a:extLst>
                    <a:ext uri="{9D8B030D-6E8A-4147-A177-3AD203B41FA5}">
                      <a16:colId xmlns:a16="http://schemas.microsoft.com/office/drawing/2014/main" val="2974285658"/>
                    </a:ext>
                  </a:extLst>
                </a:gridCol>
                <a:gridCol w="2552700">
                  <a:extLst>
                    <a:ext uri="{9D8B030D-6E8A-4147-A177-3AD203B41FA5}">
                      <a16:colId xmlns:a16="http://schemas.microsoft.com/office/drawing/2014/main" val="336539329"/>
                    </a:ext>
                  </a:extLst>
                </a:gridCol>
                <a:gridCol w="2552700">
                  <a:extLst>
                    <a:ext uri="{9D8B030D-6E8A-4147-A177-3AD203B41FA5}">
                      <a16:colId xmlns:a16="http://schemas.microsoft.com/office/drawing/2014/main" val="1806600408"/>
                    </a:ext>
                  </a:extLst>
                </a:gridCol>
              </a:tblGrid>
              <a:tr h="594014">
                <a:tc>
                  <a:txBody>
                    <a:bodyPr/>
                    <a:lstStyle/>
                    <a:p>
                      <a:pPr algn="ctr">
                        <a:lnSpc>
                          <a:spcPct val="150000"/>
                        </a:lnSpc>
                      </a:pPr>
                      <a:r>
                        <a:rPr lang="tr-TR" b="1" dirty="0" smtClean="0">
                          <a:solidFill>
                            <a:schemeClr val="bg1"/>
                          </a:solidFill>
                          <a:latin typeface="Times New Roman" panose="02020603050405020304" pitchFamily="18" charset="0"/>
                          <a:cs typeface="Times New Roman" panose="02020603050405020304" pitchFamily="18" charset="0"/>
                        </a:rPr>
                        <a:t>HAYVAN IRKI</a:t>
                      </a:r>
                      <a:endParaRPr lang="tr-TR" b="1" dirty="0">
                        <a:solidFill>
                          <a:schemeClr val="bg1"/>
                        </a:solidFill>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b="1" dirty="0" smtClean="0">
                          <a:solidFill>
                            <a:schemeClr val="bg1"/>
                          </a:solidFill>
                          <a:latin typeface="Times New Roman" panose="02020603050405020304" pitchFamily="18" charset="0"/>
                          <a:cs typeface="Times New Roman" panose="02020603050405020304" pitchFamily="18" charset="0"/>
                        </a:rPr>
                        <a:t>CİNSİYET</a:t>
                      </a:r>
                      <a:endParaRPr lang="tr-TR" b="1" dirty="0">
                        <a:solidFill>
                          <a:schemeClr val="bg1"/>
                        </a:solidFill>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b="1" dirty="0" smtClean="0">
                          <a:solidFill>
                            <a:schemeClr val="bg1"/>
                          </a:solidFill>
                          <a:latin typeface="Times New Roman" panose="02020603050405020304" pitchFamily="18" charset="0"/>
                          <a:cs typeface="Times New Roman" panose="02020603050405020304" pitchFamily="18" charset="0"/>
                        </a:rPr>
                        <a:t>2023</a:t>
                      </a:r>
                      <a:endParaRPr lang="tr-TR" b="1" dirty="0">
                        <a:solidFill>
                          <a:schemeClr val="bg1"/>
                        </a:solidFill>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b="1" dirty="0" smtClean="0">
                          <a:solidFill>
                            <a:schemeClr val="bg1"/>
                          </a:solidFill>
                          <a:latin typeface="Times New Roman" panose="02020603050405020304" pitchFamily="18" charset="0"/>
                          <a:cs typeface="Times New Roman" panose="02020603050405020304" pitchFamily="18" charset="0"/>
                        </a:rPr>
                        <a:t>2024</a:t>
                      </a:r>
                      <a:endParaRPr lang="tr-TR" b="1" dirty="0">
                        <a:solidFill>
                          <a:schemeClr val="bg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22365913"/>
                  </a:ext>
                </a:extLst>
              </a:tr>
              <a:tr h="594014">
                <a:tc rowSpan="2">
                  <a:txBody>
                    <a:bodyPr/>
                    <a:lstStyle/>
                    <a:p>
                      <a:pPr algn="ctr">
                        <a:lnSpc>
                          <a:spcPct val="250000"/>
                        </a:lnSpc>
                      </a:pPr>
                      <a:r>
                        <a:rPr lang="tr-TR" b="1" dirty="0" smtClean="0">
                          <a:latin typeface="Times New Roman" panose="02020603050405020304" pitchFamily="18" charset="0"/>
                          <a:cs typeface="Times New Roman" panose="02020603050405020304" pitchFamily="18" charset="0"/>
                        </a:rPr>
                        <a:t>BOER</a:t>
                      </a:r>
                      <a:endParaRPr lang="tr-TR" b="1"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b="1" dirty="0" smtClean="0">
                          <a:latin typeface="Times New Roman" panose="02020603050405020304" pitchFamily="18" charset="0"/>
                          <a:cs typeface="Times New Roman" panose="02020603050405020304" pitchFamily="18" charset="0"/>
                        </a:rPr>
                        <a:t>DİŞİ</a:t>
                      </a:r>
                      <a:endParaRPr lang="tr-TR" b="1"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dirty="0" smtClean="0">
                          <a:latin typeface="Times New Roman" panose="02020603050405020304" pitchFamily="18" charset="0"/>
                          <a:cs typeface="Times New Roman" panose="02020603050405020304" pitchFamily="18" charset="0"/>
                        </a:rPr>
                        <a:t>25</a:t>
                      </a:r>
                      <a:endParaRPr lang="tr-TR"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dirty="0" smtClean="0">
                          <a:latin typeface="Times New Roman" panose="02020603050405020304" pitchFamily="18" charset="0"/>
                          <a:cs typeface="Times New Roman" panose="02020603050405020304" pitchFamily="18" charset="0"/>
                        </a:rPr>
                        <a:t>32</a:t>
                      </a:r>
                      <a:endParaRPr lang="tr-TR"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610078846"/>
                  </a:ext>
                </a:extLst>
              </a:tr>
              <a:tr h="594014">
                <a:tc vMerge="1">
                  <a:txBody>
                    <a:bodyPr/>
                    <a:lstStyle/>
                    <a:p>
                      <a:endParaRPr lang="tr-TR" dirty="0"/>
                    </a:p>
                  </a:txBody>
                  <a:tcPr/>
                </a:tc>
                <a:tc>
                  <a:txBody>
                    <a:bodyPr/>
                    <a:lstStyle/>
                    <a:p>
                      <a:pPr algn="ctr">
                        <a:lnSpc>
                          <a:spcPct val="150000"/>
                        </a:lnSpc>
                      </a:pPr>
                      <a:r>
                        <a:rPr lang="tr-TR" b="1" dirty="0" smtClean="0">
                          <a:latin typeface="Times New Roman" panose="02020603050405020304" pitchFamily="18" charset="0"/>
                          <a:cs typeface="Times New Roman" panose="02020603050405020304" pitchFamily="18" charset="0"/>
                        </a:rPr>
                        <a:t>ERKEK</a:t>
                      </a:r>
                      <a:endParaRPr lang="tr-TR" b="1"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dirty="0" smtClean="0">
                          <a:latin typeface="Times New Roman" panose="02020603050405020304" pitchFamily="18" charset="0"/>
                          <a:cs typeface="Times New Roman" panose="02020603050405020304" pitchFamily="18" charset="0"/>
                        </a:rPr>
                        <a:t>15</a:t>
                      </a:r>
                      <a:endParaRPr lang="tr-TR"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dirty="0" smtClean="0">
                          <a:latin typeface="Times New Roman" panose="02020603050405020304" pitchFamily="18" charset="0"/>
                          <a:cs typeface="Times New Roman" panose="02020603050405020304" pitchFamily="18" charset="0"/>
                        </a:rPr>
                        <a:t>28</a:t>
                      </a:r>
                      <a:endParaRPr lang="tr-TR"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342559748"/>
                  </a:ext>
                </a:extLst>
              </a:tr>
              <a:tr h="594014">
                <a:tc rowSpan="2">
                  <a:txBody>
                    <a:bodyPr/>
                    <a:lstStyle/>
                    <a:p>
                      <a:pPr algn="ctr">
                        <a:lnSpc>
                          <a:spcPct val="250000"/>
                        </a:lnSpc>
                      </a:pPr>
                      <a:r>
                        <a:rPr lang="tr-TR" b="1" dirty="0" smtClean="0">
                          <a:latin typeface="Times New Roman" panose="02020603050405020304" pitchFamily="18" charset="0"/>
                          <a:cs typeface="Times New Roman" panose="02020603050405020304" pitchFamily="18" charset="0"/>
                        </a:rPr>
                        <a:t>ANGLO NUBİAN</a:t>
                      </a:r>
                      <a:endParaRPr lang="tr-TR" b="1"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b="1" dirty="0" smtClean="0">
                          <a:latin typeface="Times New Roman" panose="02020603050405020304" pitchFamily="18" charset="0"/>
                          <a:cs typeface="Times New Roman" panose="02020603050405020304" pitchFamily="18" charset="0"/>
                        </a:rPr>
                        <a:t>DİŞİ</a:t>
                      </a:r>
                      <a:endParaRPr lang="tr-TR" b="1"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dirty="0" smtClean="0">
                          <a:latin typeface="Times New Roman" panose="02020603050405020304" pitchFamily="18" charset="0"/>
                          <a:cs typeface="Times New Roman" panose="02020603050405020304" pitchFamily="18" charset="0"/>
                        </a:rPr>
                        <a:t>19</a:t>
                      </a:r>
                      <a:endParaRPr lang="tr-TR"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dirty="0" smtClean="0">
                          <a:latin typeface="Times New Roman" panose="02020603050405020304" pitchFamily="18" charset="0"/>
                          <a:cs typeface="Times New Roman" panose="02020603050405020304" pitchFamily="18" charset="0"/>
                        </a:rPr>
                        <a:t>30</a:t>
                      </a:r>
                      <a:endParaRPr lang="tr-TR"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68649620"/>
                  </a:ext>
                </a:extLst>
              </a:tr>
              <a:tr h="594014">
                <a:tc vMerge="1">
                  <a:txBody>
                    <a:bodyPr/>
                    <a:lstStyle/>
                    <a:p>
                      <a:endParaRPr lang="tr-TR" dirty="0"/>
                    </a:p>
                  </a:txBody>
                  <a:tcPr/>
                </a:tc>
                <a:tc>
                  <a:txBody>
                    <a:bodyPr/>
                    <a:lstStyle/>
                    <a:p>
                      <a:pPr algn="ctr">
                        <a:lnSpc>
                          <a:spcPct val="150000"/>
                        </a:lnSpc>
                      </a:pPr>
                      <a:r>
                        <a:rPr lang="tr-TR" b="1" dirty="0" smtClean="0">
                          <a:latin typeface="Times New Roman" panose="02020603050405020304" pitchFamily="18" charset="0"/>
                          <a:cs typeface="Times New Roman" panose="02020603050405020304" pitchFamily="18" charset="0"/>
                        </a:rPr>
                        <a:t>ERKEK</a:t>
                      </a:r>
                      <a:endParaRPr lang="tr-TR" b="1"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dirty="0" smtClean="0">
                          <a:latin typeface="Times New Roman" panose="02020603050405020304" pitchFamily="18" charset="0"/>
                          <a:cs typeface="Times New Roman" panose="02020603050405020304" pitchFamily="18" charset="0"/>
                        </a:rPr>
                        <a:t>10</a:t>
                      </a:r>
                      <a:endParaRPr lang="tr-TR"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dirty="0" smtClean="0">
                          <a:latin typeface="Times New Roman" panose="02020603050405020304" pitchFamily="18" charset="0"/>
                          <a:cs typeface="Times New Roman" panose="02020603050405020304" pitchFamily="18" charset="0"/>
                        </a:rPr>
                        <a:t>17</a:t>
                      </a:r>
                      <a:endParaRPr lang="tr-TR"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46573341"/>
                  </a:ext>
                </a:extLst>
              </a:tr>
              <a:tr h="594014">
                <a:tc rowSpan="2">
                  <a:txBody>
                    <a:bodyPr/>
                    <a:lstStyle/>
                    <a:p>
                      <a:pPr algn="ctr">
                        <a:lnSpc>
                          <a:spcPct val="250000"/>
                        </a:lnSpc>
                      </a:pPr>
                      <a:r>
                        <a:rPr lang="tr-TR" b="1" dirty="0" smtClean="0">
                          <a:latin typeface="Times New Roman" panose="02020603050405020304" pitchFamily="18" charset="0"/>
                          <a:cs typeface="Times New Roman" panose="02020603050405020304" pitchFamily="18" charset="0"/>
                        </a:rPr>
                        <a:t>MURCİA GRANADA</a:t>
                      </a:r>
                      <a:endParaRPr lang="tr-TR" b="1"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b="1" dirty="0" smtClean="0">
                          <a:latin typeface="Times New Roman" panose="02020603050405020304" pitchFamily="18" charset="0"/>
                          <a:cs typeface="Times New Roman" panose="02020603050405020304" pitchFamily="18" charset="0"/>
                        </a:rPr>
                        <a:t>DİŞİ</a:t>
                      </a:r>
                      <a:endParaRPr lang="tr-TR" b="1"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dirty="0" smtClean="0">
                          <a:latin typeface="Times New Roman" panose="02020603050405020304" pitchFamily="18" charset="0"/>
                          <a:cs typeface="Times New Roman" panose="02020603050405020304" pitchFamily="18" charset="0"/>
                        </a:rPr>
                        <a:t>18</a:t>
                      </a:r>
                      <a:endParaRPr lang="tr-TR"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dirty="0" smtClean="0">
                          <a:latin typeface="Times New Roman" panose="02020603050405020304" pitchFamily="18" charset="0"/>
                          <a:cs typeface="Times New Roman" panose="02020603050405020304" pitchFamily="18" charset="0"/>
                        </a:rPr>
                        <a:t>35</a:t>
                      </a:r>
                      <a:endParaRPr lang="tr-TR"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676150220"/>
                  </a:ext>
                </a:extLst>
              </a:tr>
              <a:tr h="594014">
                <a:tc vMerge="1">
                  <a:txBody>
                    <a:bodyPr/>
                    <a:lstStyle/>
                    <a:p>
                      <a:endParaRPr lang="tr-TR" dirty="0"/>
                    </a:p>
                  </a:txBody>
                  <a:tcPr/>
                </a:tc>
                <a:tc>
                  <a:txBody>
                    <a:bodyPr/>
                    <a:lstStyle/>
                    <a:p>
                      <a:pPr algn="ctr">
                        <a:lnSpc>
                          <a:spcPct val="150000"/>
                        </a:lnSpc>
                      </a:pPr>
                      <a:r>
                        <a:rPr lang="tr-TR" b="1" dirty="0" smtClean="0">
                          <a:latin typeface="Times New Roman" panose="02020603050405020304" pitchFamily="18" charset="0"/>
                          <a:cs typeface="Times New Roman" panose="02020603050405020304" pitchFamily="18" charset="0"/>
                        </a:rPr>
                        <a:t>ERKEK</a:t>
                      </a:r>
                      <a:endParaRPr lang="tr-TR" b="1"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dirty="0" smtClean="0">
                          <a:latin typeface="Times New Roman" panose="02020603050405020304" pitchFamily="18" charset="0"/>
                          <a:cs typeface="Times New Roman" panose="02020603050405020304" pitchFamily="18" charset="0"/>
                        </a:rPr>
                        <a:t>3</a:t>
                      </a:r>
                      <a:endParaRPr lang="tr-TR"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dirty="0" smtClean="0">
                          <a:latin typeface="Times New Roman" panose="02020603050405020304" pitchFamily="18" charset="0"/>
                          <a:cs typeface="Times New Roman" panose="02020603050405020304" pitchFamily="18" charset="0"/>
                        </a:rPr>
                        <a:t>24</a:t>
                      </a:r>
                      <a:endParaRPr lang="tr-TR"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583601831"/>
                  </a:ext>
                </a:extLst>
              </a:tr>
              <a:tr h="594014">
                <a:tc gridSpan="2">
                  <a:txBody>
                    <a:bodyPr/>
                    <a:lstStyle/>
                    <a:p>
                      <a:pPr algn="ctr">
                        <a:lnSpc>
                          <a:spcPct val="150000"/>
                        </a:lnSpc>
                      </a:pPr>
                      <a:r>
                        <a:rPr lang="tr-TR" b="1" dirty="0" smtClean="0">
                          <a:latin typeface="Times New Roman" panose="02020603050405020304" pitchFamily="18" charset="0"/>
                          <a:cs typeface="Times New Roman" panose="02020603050405020304" pitchFamily="18" charset="0"/>
                        </a:rPr>
                        <a:t>TOPLAM HAYVAN SAYISI</a:t>
                      </a:r>
                      <a:endParaRPr lang="tr-TR" b="1" dirty="0">
                        <a:latin typeface="Times New Roman" panose="02020603050405020304" pitchFamily="18" charset="0"/>
                        <a:cs typeface="Times New Roman" panose="02020603050405020304" pitchFamily="18" charset="0"/>
                      </a:endParaRPr>
                    </a:p>
                  </a:txBody>
                  <a:tcPr/>
                </a:tc>
                <a:tc hMerge="1">
                  <a:txBody>
                    <a:bodyPr/>
                    <a:lstStyle/>
                    <a:p>
                      <a:endParaRPr lang="tr-TR" dirty="0"/>
                    </a:p>
                  </a:txBody>
                  <a:tcPr/>
                </a:tc>
                <a:tc>
                  <a:txBody>
                    <a:bodyPr/>
                    <a:lstStyle/>
                    <a:p>
                      <a:pPr algn="ctr">
                        <a:lnSpc>
                          <a:spcPct val="150000"/>
                        </a:lnSpc>
                      </a:pPr>
                      <a:r>
                        <a:rPr lang="tr-TR" b="1" dirty="0" smtClean="0">
                          <a:latin typeface="Times New Roman" panose="02020603050405020304" pitchFamily="18" charset="0"/>
                          <a:cs typeface="Times New Roman" panose="02020603050405020304" pitchFamily="18" charset="0"/>
                        </a:rPr>
                        <a:t>90</a:t>
                      </a:r>
                      <a:endParaRPr lang="tr-TR" b="1" dirty="0">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tr-TR" b="1" dirty="0" smtClean="0">
                          <a:latin typeface="Times New Roman" panose="02020603050405020304" pitchFamily="18" charset="0"/>
                          <a:cs typeface="Times New Roman" panose="02020603050405020304" pitchFamily="18" charset="0"/>
                        </a:rPr>
                        <a:t>166</a:t>
                      </a:r>
                      <a:endParaRPr lang="tr-TR"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222728918"/>
                  </a:ext>
                </a:extLst>
              </a:tr>
            </a:tbl>
          </a:graphicData>
        </a:graphic>
      </p:graphicFrame>
      <p:sp>
        <p:nvSpPr>
          <p:cNvPr id="5" name="Metin kutusu 4"/>
          <p:cNvSpPr txBox="1"/>
          <p:nvPr/>
        </p:nvSpPr>
        <p:spPr>
          <a:xfrm>
            <a:off x="2424544" y="568036"/>
            <a:ext cx="7550727" cy="584775"/>
          </a:xfrm>
          <a:prstGeom prst="rect">
            <a:avLst/>
          </a:prstGeom>
          <a:noFill/>
        </p:spPr>
        <p:txBody>
          <a:bodyPr wrap="square" rtlCol="0">
            <a:spAutoFit/>
          </a:bodyPr>
          <a:lstStyle/>
          <a:p>
            <a:r>
              <a:rPr lang="tr-TR" sz="3200" b="1" dirty="0" smtClean="0">
                <a:latin typeface="Times New Roman" panose="02020603050405020304" pitchFamily="18" charset="0"/>
                <a:cs typeface="Times New Roman" panose="02020603050405020304" pitchFamily="18" charset="0"/>
              </a:rPr>
              <a:t>YILLARA GÖRE HAYVAN SAYILARI</a:t>
            </a:r>
            <a:endParaRPr lang="tr-TR"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8827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884459" y="675860"/>
            <a:ext cx="9469341" cy="326003"/>
          </a:xfrm>
        </p:spPr>
        <p:txBody>
          <a:bodyPr>
            <a:normAutofit fontScale="90000"/>
          </a:bodyPr>
          <a:lstStyle/>
          <a:p>
            <a:r>
              <a:rPr lang="tr-TR" dirty="0" smtClean="0"/>
              <a:t>Eğitim Yönüyle</a:t>
            </a:r>
            <a:endParaRPr lang="tr-TR" dirty="0"/>
          </a:p>
        </p:txBody>
      </p:sp>
      <p:sp>
        <p:nvSpPr>
          <p:cNvPr id="3" name="İçerik Yer Tutucusu 2"/>
          <p:cNvSpPr>
            <a:spLocks noGrp="1"/>
          </p:cNvSpPr>
          <p:nvPr>
            <p:ph idx="1"/>
          </p:nvPr>
        </p:nvSpPr>
        <p:spPr>
          <a:xfrm>
            <a:off x="1343770" y="1248355"/>
            <a:ext cx="10010029" cy="3927944"/>
          </a:xfrm>
        </p:spPr>
        <p:txBody>
          <a:bodyPr>
            <a:normAutofit/>
          </a:bodyPr>
          <a:lstStyle/>
          <a:p>
            <a:pPr marL="0" indent="0">
              <a:buNone/>
            </a:pPr>
            <a:r>
              <a:rPr lang="tr-TR" dirty="0" smtClean="0"/>
              <a:t>veteriner fakültesi öğrencilerine klinik uygulama imkanı sunmaktadır.</a:t>
            </a:r>
            <a:endParaRPr lang="tr-TR" dirty="0"/>
          </a:p>
        </p:txBody>
      </p:sp>
    </p:spTree>
    <p:extLst>
      <p:ext uri="{BB962C8B-B14F-4D97-AF65-F5344CB8AC3E}">
        <p14:creationId xmlns:p14="http://schemas.microsoft.com/office/powerpoint/2010/main" val="19672467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502797" y="604299"/>
            <a:ext cx="9851002" cy="421419"/>
          </a:xfrm>
        </p:spPr>
        <p:txBody>
          <a:bodyPr>
            <a:normAutofit fontScale="90000"/>
          </a:bodyPr>
          <a:lstStyle/>
          <a:p>
            <a:r>
              <a:rPr lang="tr-TR" dirty="0" smtClean="0"/>
              <a:t>fotoğraflar</a:t>
            </a:r>
            <a:endParaRPr lang="tr-TR" dirty="0"/>
          </a:p>
        </p:txBody>
      </p:sp>
      <p:pic>
        <p:nvPicPr>
          <p:cNvPr id="4" name="İçerik Yer Tutucusu 3"/>
          <p:cNvPicPr>
            <a:picLocks noGrp="1" noChangeAspect="1"/>
          </p:cNvPicPr>
          <p:nvPr>
            <p:ph idx="1"/>
          </p:nvPr>
        </p:nvPicPr>
        <p:blipFill>
          <a:blip r:embed="rId2"/>
          <a:stretch>
            <a:fillRect/>
          </a:stretch>
        </p:blipFill>
        <p:spPr>
          <a:xfrm>
            <a:off x="2714863" y="1461186"/>
            <a:ext cx="7426869" cy="4177614"/>
          </a:xfrm>
          <a:prstGeom prst="rect">
            <a:avLst/>
          </a:prstGeom>
        </p:spPr>
      </p:pic>
    </p:spTree>
    <p:extLst>
      <p:ext uri="{BB962C8B-B14F-4D97-AF65-F5344CB8AC3E}">
        <p14:creationId xmlns:p14="http://schemas.microsoft.com/office/powerpoint/2010/main" val="42104861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812896" y="628152"/>
            <a:ext cx="9540903" cy="413469"/>
          </a:xfrm>
        </p:spPr>
        <p:txBody>
          <a:bodyPr>
            <a:normAutofit fontScale="90000"/>
          </a:bodyPr>
          <a:lstStyle/>
          <a:p>
            <a:r>
              <a:rPr lang="tr-TR" dirty="0" smtClean="0"/>
              <a:t>fotoğraflar</a:t>
            </a:r>
            <a:endParaRPr lang="tr-TR" dirty="0"/>
          </a:p>
        </p:txBody>
      </p:sp>
      <p:pic>
        <p:nvPicPr>
          <p:cNvPr id="4" name="İçerik Yer Tutucusu 3"/>
          <p:cNvPicPr>
            <a:picLocks noGrp="1" noChangeAspect="1"/>
          </p:cNvPicPr>
          <p:nvPr>
            <p:ph idx="1"/>
          </p:nvPr>
        </p:nvPicPr>
        <p:blipFill>
          <a:blip r:embed="rId2"/>
          <a:stretch>
            <a:fillRect/>
          </a:stretch>
        </p:blipFill>
        <p:spPr>
          <a:xfrm>
            <a:off x="609375" y="1313268"/>
            <a:ext cx="5429475" cy="4072107"/>
          </a:xfrm>
          <a:prstGeom prst="rect">
            <a:avLst/>
          </a:prstGeom>
        </p:spPr>
      </p:pic>
      <p:pic>
        <p:nvPicPr>
          <p:cNvPr id="5" name="Resim 4"/>
          <p:cNvPicPr>
            <a:picLocks noChangeAspect="1"/>
          </p:cNvPicPr>
          <p:nvPr/>
        </p:nvPicPr>
        <p:blipFill>
          <a:blip r:embed="rId3"/>
          <a:stretch>
            <a:fillRect/>
          </a:stretch>
        </p:blipFill>
        <p:spPr>
          <a:xfrm>
            <a:off x="6477000" y="1313268"/>
            <a:ext cx="5467434" cy="4101465"/>
          </a:xfrm>
          <a:prstGeom prst="rect">
            <a:avLst/>
          </a:prstGeom>
        </p:spPr>
      </p:pic>
    </p:spTree>
    <p:extLst>
      <p:ext uri="{BB962C8B-B14F-4D97-AF65-F5344CB8AC3E}">
        <p14:creationId xmlns:p14="http://schemas.microsoft.com/office/powerpoint/2010/main" val="5382773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stretch>
            <a:fillRect/>
          </a:stretch>
        </p:blipFill>
        <p:spPr>
          <a:xfrm>
            <a:off x="2348410" y="571310"/>
            <a:ext cx="7260047" cy="5531947"/>
          </a:xfrm>
          <a:prstGeom prst="rect">
            <a:avLst/>
          </a:prstGeom>
        </p:spPr>
      </p:pic>
    </p:spTree>
    <p:extLst>
      <p:ext uri="{BB962C8B-B14F-4D97-AF65-F5344CB8AC3E}">
        <p14:creationId xmlns:p14="http://schemas.microsoft.com/office/powerpoint/2010/main" val="7099928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6057" y="1502228"/>
            <a:ext cx="5244495" cy="3933371"/>
          </a:xfrm>
          <a:prstGeom prst="rect">
            <a:avLst/>
          </a:prstGeom>
        </p:spPr>
      </p:pic>
      <p:pic>
        <p:nvPicPr>
          <p:cNvPr id="5" name="Resi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58858" y="1509485"/>
            <a:ext cx="5234819" cy="3926114"/>
          </a:xfrm>
          <a:prstGeom prst="rect">
            <a:avLst/>
          </a:prstGeom>
        </p:spPr>
      </p:pic>
    </p:spTree>
    <p:extLst>
      <p:ext uri="{BB962C8B-B14F-4D97-AF65-F5344CB8AC3E}">
        <p14:creationId xmlns:p14="http://schemas.microsoft.com/office/powerpoint/2010/main" val="128895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773141" y="620202"/>
            <a:ext cx="9580658" cy="421420"/>
          </a:xfrm>
        </p:spPr>
        <p:txBody>
          <a:bodyPr>
            <a:normAutofit fontScale="90000"/>
          </a:bodyPr>
          <a:lstStyle/>
          <a:p>
            <a:r>
              <a:rPr lang="tr-TR" dirty="0" smtClean="0"/>
              <a:t>Eksik yönlerimiz</a:t>
            </a:r>
            <a:endParaRPr lang="tr-TR" dirty="0"/>
          </a:p>
        </p:txBody>
      </p:sp>
      <p:sp>
        <p:nvSpPr>
          <p:cNvPr id="3" name="İçerik Yer Tutucusu 2"/>
          <p:cNvSpPr>
            <a:spLocks noGrp="1"/>
          </p:cNvSpPr>
          <p:nvPr>
            <p:ph idx="1"/>
          </p:nvPr>
        </p:nvSpPr>
        <p:spPr>
          <a:xfrm>
            <a:off x="1351720" y="1539377"/>
            <a:ext cx="10153153" cy="3795947"/>
          </a:xfrm>
        </p:spPr>
        <p:txBody>
          <a:bodyPr/>
          <a:lstStyle/>
          <a:p>
            <a:r>
              <a:rPr lang="tr-TR" dirty="0"/>
              <a:t>-	Kampüsten uzak olması</a:t>
            </a:r>
          </a:p>
          <a:p>
            <a:r>
              <a:rPr lang="tr-TR" dirty="0"/>
              <a:t>-	Teşkilat yapısının henüz tamamlanmaması</a:t>
            </a:r>
          </a:p>
          <a:p>
            <a:r>
              <a:rPr lang="tr-TR" dirty="0"/>
              <a:t>-	Sosyal olanakların yetersiz olması</a:t>
            </a:r>
          </a:p>
          <a:p>
            <a:pPr marL="0" indent="0">
              <a:buNone/>
            </a:pPr>
            <a:endParaRPr lang="tr-TR" dirty="0"/>
          </a:p>
        </p:txBody>
      </p:sp>
    </p:spTree>
    <p:extLst>
      <p:ext uri="{BB962C8B-B14F-4D97-AF65-F5344CB8AC3E}">
        <p14:creationId xmlns:p14="http://schemas.microsoft.com/office/powerpoint/2010/main" val="25028412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ğ Gözü">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ğ Gözü">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ğ Gözü">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Template>TM03457485[[fn=Ağ Gözü]]</Template>
  <TotalTime>4139</TotalTime>
  <Words>550</Words>
  <Application>Microsoft Office PowerPoint</Application>
  <PresentationFormat>Geniş ekran</PresentationFormat>
  <Paragraphs>164</Paragraphs>
  <Slides>17</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17</vt:i4>
      </vt:variant>
    </vt:vector>
  </HeadingPairs>
  <TitlesOfParts>
    <vt:vector size="23" baseType="lpstr">
      <vt:lpstr>Arial</vt:lpstr>
      <vt:lpstr>Calibri</vt:lpstr>
      <vt:lpstr>Century Gothic</vt:lpstr>
      <vt:lpstr>Montserrat Alternates</vt:lpstr>
      <vt:lpstr>Times New Roman</vt:lpstr>
      <vt:lpstr>Ağ Gözü</vt:lpstr>
      <vt:lpstr>PowerPoint Sunusu</vt:lpstr>
      <vt:lpstr>PowerPoint Sunusu</vt:lpstr>
      <vt:lpstr>PowerPoint Sunusu</vt:lpstr>
      <vt:lpstr>PowerPoint Sunusu</vt:lpstr>
      <vt:lpstr>PowerPoint Sunusu</vt:lpstr>
      <vt:lpstr>PowerPoint Sunusu</vt:lpstr>
      <vt:lpstr>PowerPoint Sunusu</vt:lpstr>
      <vt:lpstr>PowerPoint Sunusu</vt:lpstr>
      <vt:lpstr>Fiziki Yapı</vt:lpstr>
      <vt:lpstr>PowerPoint Sunusu</vt:lpstr>
      <vt:lpstr>Eğitim Yönüyle</vt:lpstr>
      <vt:lpstr>fotoğraflar</vt:lpstr>
      <vt:lpstr>fotoğraflar</vt:lpstr>
      <vt:lpstr>PowerPoint Sunusu</vt:lpstr>
      <vt:lpstr>PowerPoint Sunusu</vt:lpstr>
      <vt:lpstr>Eksik yönlerimiz</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Asus</cp:lastModifiedBy>
  <cp:revision>267</cp:revision>
  <dcterms:created xsi:type="dcterms:W3CDTF">2018-02-07T07:43:50Z</dcterms:created>
  <dcterms:modified xsi:type="dcterms:W3CDTF">2024-12-18T12:31:10Z</dcterms:modified>
</cp:coreProperties>
</file>